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36" r:id="rId3"/>
    <p:sldId id="258" r:id="rId4"/>
    <p:sldId id="306" r:id="rId5"/>
    <p:sldId id="322" r:id="rId6"/>
    <p:sldId id="324" r:id="rId7"/>
    <p:sldId id="33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3" r:id="rId16"/>
    <p:sldId id="332" r:id="rId17"/>
    <p:sldId id="335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8821"/>
  </p:normalViewPr>
  <p:slideViewPr>
    <p:cSldViewPr snapToGrid="0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CD45E-DD36-C64C-BE4A-9A6B6BD776F2}" type="datetimeFigureOut">
              <a:rPr kumimoji="1" lang="zh-CN" altLang="en-US" smtClean="0"/>
              <a:t>2022/3/9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E379A-DEF5-6347-B9BB-EBC1F303DA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6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All from MIT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90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Throw into air with a spin and catch at precise time</a:t>
            </a:r>
            <a:endParaRPr kumimoji="1" lang="zh-CN" altLang="en-US" sz="1200" dirty="0"/>
          </a:p>
          <a:p>
            <a:r>
              <a:rPr kumimoji="1" lang="en-US" altLang="zh-CN" dirty="0"/>
              <a:t>Fail on small, thin, long objects due to shape agnostic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33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8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152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89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One model for each object</a:t>
            </a:r>
          </a:p>
          <a:p>
            <a:r>
              <a:rPr kumimoji="1" lang="en-US" altLang="zh-CN" dirty="0"/>
              <a:t>MLP for upward to supervise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970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赤道附近</a:t>
            </a:r>
            <a:r>
              <a:rPr kumimoji="1" lang="en" altLang="zh-CN" dirty="0"/>
              <a:t>g=9.780</a:t>
            </a:r>
            <a:r>
              <a:rPr kumimoji="1" lang="zh-CN" altLang="en-US" dirty="0"/>
              <a:t>米</a:t>
            </a:r>
            <a:r>
              <a:rPr kumimoji="1" lang="en-US" altLang="zh-CN" dirty="0"/>
              <a:t>/</a:t>
            </a:r>
            <a:r>
              <a:rPr kumimoji="1" lang="zh-CN" altLang="en-US" dirty="0"/>
              <a:t>秒</a:t>
            </a:r>
            <a:r>
              <a:rPr kumimoji="1" lang="en-US" altLang="zh-CN" dirty="0"/>
              <a:t>^2,</a:t>
            </a:r>
            <a:r>
              <a:rPr kumimoji="1" lang="zh-CN" altLang="en-US" dirty="0"/>
              <a:t>北极地区</a:t>
            </a:r>
            <a:r>
              <a:rPr kumimoji="1" lang="en" altLang="zh-CN" dirty="0"/>
              <a:t>g=9.832</a:t>
            </a:r>
            <a:r>
              <a:rPr kumimoji="1" lang="zh-CN" altLang="en-US" dirty="0"/>
              <a:t>米</a:t>
            </a:r>
            <a:r>
              <a:rPr kumimoji="1" lang="en-US" altLang="zh-CN" dirty="0"/>
              <a:t>/</a:t>
            </a:r>
            <a:r>
              <a:rPr kumimoji="1" lang="zh-CN" altLang="en-US" dirty="0"/>
              <a:t>秒</a:t>
            </a:r>
            <a:r>
              <a:rPr kumimoji="1" lang="en-US" altLang="zh-CN" dirty="0"/>
              <a:t>^2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66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79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Use distill to obtain a model that can be applied to real world</a:t>
            </a:r>
            <a:endParaRPr kumimoji="1"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Improve downward in-hand reorientation performance</a:t>
            </a:r>
            <a:endParaRPr kumimoji="1"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Provide initial state for in-air reorientation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62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Full state observation</a:t>
            </a:r>
          </a:p>
          <a:p>
            <a:r>
              <a:rPr kumimoji="1" lang="en-US" altLang="zh-CN" sz="1200" dirty="0"/>
              <a:t>Joint angle change for action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063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Full state observation</a:t>
            </a:r>
          </a:p>
          <a:p>
            <a:r>
              <a:rPr kumimoji="1" lang="en-US" altLang="zh-CN" sz="1200" dirty="0"/>
              <a:t>Joint angle change for action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00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Reduced state or RGBD image </a:t>
            </a:r>
            <a:endParaRPr kumimoji="1" lang="en" altLang="zh-CN" sz="1200" dirty="0"/>
          </a:p>
          <a:p>
            <a:r>
              <a:rPr kumimoji="1" lang="en" altLang="zh-CN" sz="1200" dirty="0"/>
              <a:t>Sparse3D-IMPALA-Net </a:t>
            </a:r>
          </a:p>
          <a:p>
            <a:r>
              <a:rPr kumimoji="1" lang="en" altLang="zh-CN" sz="1200" dirty="0"/>
              <a:t>New criterion</a:t>
            </a:r>
          </a:p>
          <a:p>
            <a:r>
              <a:rPr kumimoji="1" lang="en" altLang="zh-CN" sz="1200" dirty="0"/>
              <a:t>Symmetry issue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93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dirty="0"/>
                  <a:t>Gravity makes it more difficult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dirty="0"/>
                  <a:t>Start with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200" dirty="0"/>
                  <a:t>, decrease 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200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200" dirty="0"/>
                  <a:t> per-time if success rate is over 0.8, until 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=−9.81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sz="12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dirty="0"/>
                  <a:t>Start with </a:t>
                </a:r>
                <a:r>
                  <a:rPr kumimoji="1" lang="en-US" altLang="zh-CN" sz="1200" b="0" i="0">
                    <a:latin typeface="Cambria Math" panose="02040503050406030204" pitchFamily="18" charset="0"/>
                  </a:rPr>
                  <a:t>1𝑚/𝑠^2</a:t>
                </a:r>
                <a:r>
                  <a:rPr kumimoji="1" lang="en-US" altLang="zh-CN" sz="1200" dirty="0"/>
                  <a:t>, decrease </a:t>
                </a:r>
                <a:r>
                  <a:rPr kumimoji="1" lang="en-US" altLang="zh-CN" sz="1200" i="0" dirty="0">
                    <a:latin typeface="Cambria Math" panose="02040503050406030204" pitchFamily="18" charset="0"/>
                  </a:rPr>
                  <a:t>0</a:t>
                </a:r>
                <a:r>
                  <a:rPr kumimoji="1" lang="en-US" altLang="zh-CN" sz="1200" b="0" i="0" dirty="0">
                    <a:latin typeface="Cambria Math" panose="02040503050406030204" pitchFamily="18" charset="0"/>
                  </a:rPr>
                  <a:t>.5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𝑚/𝑠^2</a:t>
                </a:r>
                <a:r>
                  <a:rPr kumimoji="1" lang="en-US" altLang="zh-CN" sz="1200" dirty="0"/>
                  <a:t> per-time if success rate is over 0.8, until </a:t>
                </a:r>
                <a:r>
                  <a:rPr kumimoji="1" lang="en-US" altLang="zh-CN" sz="1200" b="0" i="0">
                    <a:latin typeface="Cambria Math" panose="02040503050406030204" pitchFamily="18" charset="0"/>
                  </a:rPr>
                  <a:t>𝑔=−9.81</a:t>
                </a:r>
                <a:r>
                  <a:rPr kumimoji="1" lang="en-US" altLang="zh-CN" sz="1200" i="0">
                    <a:latin typeface="Cambria Math" panose="02040503050406030204" pitchFamily="18" charset="0"/>
                  </a:rPr>
                  <a:t>𝑚/𝑠^2</a:t>
                </a:r>
                <a:endParaRPr kumimoji="1" lang="zh-CN" altLang="en-US" sz="1200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26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Initial state is essential</a:t>
            </a:r>
            <a:endParaRPr kumimoji="1"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Which achieves high success rate on grasping</a:t>
            </a:r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339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2282 in EGAD without texture</a:t>
            </a:r>
          </a:p>
          <a:p>
            <a:r>
              <a:rPr kumimoji="1" lang="en-US" altLang="zh-CN" dirty="0"/>
              <a:t>78 in YCB with texture(more difficult)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79A-DEF5-6347-B9BB-EBC1F303DA8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70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34" y="935355"/>
            <a:ext cx="10450181" cy="2099310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latin typeface="+mn-lt"/>
                <a:cs typeface="+mn-lt"/>
                <a:sym typeface="+mn-ea"/>
              </a:rPr>
              <a:t>A System for General In-Hand Object Re-Orientation </a:t>
            </a: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88670" y="1280795"/>
            <a:ext cx="0" cy="15855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54CC1DE-8024-A248-8639-2715D7F4DAFB}"/>
              </a:ext>
            </a:extLst>
          </p:cNvPr>
          <p:cNvSpPr txBox="1"/>
          <p:nvPr/>
        </p:nvSpPr>
        <p:spPr>
          <a:xfrm>
            <a:off x="953134" y="5737979"/>
            <a:ext cx="223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CoRL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Stable Initialization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2477135" cy="461645"/>
            <a:chOff x="1720" y="3086"/>
            <a:chExt cx="3901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307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Reorient in air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2884308"/>
            <a:ext cx="4453255" cy="461645"/>
            <a:chOff x="1720" y="3086"/>
            <a:chExt cx="7013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618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 separate RNN to lift objects</a:t>
              </a:r>
            </a:p>
          </p:txBody>
        </p:sp>
      </p:grpSp>
      <p:pic>
        <p:nvPicPr>
          <p:cNvPr id="13" name="lifting-1.mp4" descr="lifting-1.mp4">
            <a:hlinkClick r:id="" action="ppaction://media"/>
            <a:extLst>
              <a:ext uri="{FF2B5EF4-FFF2-40B4-BE49-F238E27FC236}">
                <a16:creationId xmlns:a16="http://schemas.microsoft.com/office/drawing/2014/main" id="{174B2AF6-C512-6C43-B8D8-99A6667A7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3334664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1666240" cy="461645"/>
            <a:chOff x="1720" y="3086"/>
            <a:chExt cx="2624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179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Dataset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1491EF-DCAB-AA45-B3A5-65F99F17A98D}"/>
              </a:ext>
            </a:extLst>
          </p:cNvPr>
          <p:cNvGrpSpPr/>
          <p:nvPr/>
        </p:nvGrpSpPr>
        <p:grpSpPr>
          <a:xfrm>
            <a:off x="1314547" y="4286505"/>
            <a:ext cx="7559040" cy="461645"/>
            <a:chOff x="1720" y="3086"/>
            <a:chExt cx="11904" cy="7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776B4-3CD5-4945-A4A4-2059885F84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711965-FB67-CF4E-BEFB-CEDDB2224DFD}"/>
                </a:ext>
              </a:extLst>
            </p:cNvPr>
            <p:cNvSpPr txBox="1"/>
            <p:nvPr/>
          </p:nvSpPr>
          <p:spPr>
            <a:xfrm>
              <a:off x="2549" y="3086"/>
              <a:ext cx="1107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Facing upward and downward (with and without table)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B7E8530-001F-204B-80F6-56BDCF2A5E53}"/>
              </a:ext>
            </a:extLst>
          </p:cNvPr>
          <p:cNvGrpSpPr/>
          <p:nvPr/>
        </p:nvGrpSpPr>
        <p:grpSpPr>
          <a:xfrm>
            <a:off x="1314547" y="5174742"/>
            <a:ext cx="4210685" cy="461645"/>
            <a:chOff x="1720" y="3086"/>
            <a:chExt cx="6631" cy="72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03BC72-2456-584B-8624-58A6EFD8C7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4CC07C-A797-7445-AEA9-AE35B203B6B3}"/>
                </a:ext>
              </a:extLst>
            </p:cNvPr>
            <p:cNvSpPr txBox="1"/>
            <p:nvPr/>
          </p:nvSpPr>
          <p:spPr>
            <a:xfrm>
              <a:off x="2549" y="3086"/>
              <a:ext cx="580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Vision-based student policy 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97D19FB1-D038-9F4F-B242-E458E279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613410"/>
            <a:ext cx="9290050" cy="1100455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lt"/>
                <a:cs typeface="+mn-lt"/>
                <a:sym typeface="+mn-ea"/>
              </a:rPr>
              <a:t>Experiments</a:t>
            </a:r>
            <a:endParaRPr lang="zh-CN" altLang="en-US" dirty="0">
              <a:latin typeface="+mn-lt"/>
              <a:cs typeface="+mn-lt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4B0EE7-D7FE-3E4C-BCE9-AD4AEC52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62" y="2435021"/>
            <a:ext cx="6125801" cy="17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Facing upward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1601470" cy="461645"/>
            <a:chOff x="1720" y="3086"/>
            <a:chExt cx="252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16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Results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4596755"/>
            <a:ext cx="2814320" cy="461645"/>
            <a:chOff x="1720" y="3086"/>
            <a:chExt cx="4432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360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Throw and Catch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897AF26-48B8-2341-BF7D-33A9056D25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"/>
          <a:stretch/>
        </p:blipFill>
        <p:spPr>
          <a:xfrm>
            <a:off x="1840961" y="2554298"/>
            <a:ext cx="8601715" cy="1794196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6BF779-575C-AC40-B192-43FC39E8DEA5}"/>
              </a:ext>
            </a:extLst>
          </p:cNvPr>
          <p:cNvGrpSpPr/>
          <p:nvPr/>
        </p:nvGrpSpPr>
        <p:grpSpPr>
          <a:xfrm>
            <a:off x="1314547" y="5401945"/>
            <a:ext cx="1551305" cy="461645"/>
            <a:chOff x="1720" y="3086"/>
            <a:chExt cx="2443" cy="72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C81E98-1445-8648-87B6-F522C323B67D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3E3287-19F7-5A40-901F-32F11B39814D}"/>
                </a:ext>
              </a:extLst>
            </p:cNvPr>
            <p:cNvSpPr txBox="1"/>
            <p:nvPr/>
          </p:nvSpPr>
          <p:spPr>
            <a:xfrm>
              <a:off x="2549" y="3086"/>
              <a:ext cx="161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Failure</a:t>
              </a:r>
            </a:p>
          </p:txBody>
        </p:sp>
      </p:grpSp>
      <p:pic>
        <p:nvPicPr>
          <p:cNvPr id="3" name="upward-1.mp4" descr="upward-1.mp4">
            <a:hlinkClick r:id="" action="ppaction://media"/>
            <a:extLst>
              <a:ext uri="{FF2B5EF4-FFF2-40B4-BE49-F238E27FC236}">
                <a16:creationId xmlns:a16="http://schemas.microsoft.com/office/drawing/2014/main" id="{F052ABDF-F559-5A4B-A5DB-ECCEA1106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3405" y="4542204"/>
            <a:ext cx="2265190" cy="16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Facing downward with table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1601470" cy="461645"/>
            <a:chOff x="1720" y="3086"/>
            <a:chExt cx="252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16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Results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3092879"/>
            <a:ext cx="2490470" cy="461645"/>
            <a:chOff x="1720" y="3086"/>
            <a:chExt cx="3922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30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External Force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2135C84-6135-5741-BBB0-CCF3D398F67F}"/>
              </a:ext>
            </a:extLst>
          </p:cNvPr>
          <p:cNvSpPr txBox="1"/>
          <p:nvPr/>
        </p:nvSpPr>
        <p:spPr>
          <a:xfrm>
            <a:off x="2065867" y="2582595"/>
            <a:ext cx="7291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/>
              <a:t>MLP policy for EGAD and YCB is 95.31% ± 0.9% and 81.59% ± 0.7%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F2437C-DEEB-2345-9AA5-98CF1571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3659822"/>
            <a:ext cx="6524978" cy="27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Facing downward without table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1601470" cy="461645"/>
            <a:chOff x="1720" y="3086"/>
            <a:chExt cx="252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16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Results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5077169"/>
            <a:ext cx="3413760" cy="461645"/>
            <a:chOff x="1720" y="3086"/>
            <a:chExt cx="5376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4547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Also Throw and Catch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A4ED0CA-D3AA-C54D-875B-CD625D288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62" y="2645793"/>
            <a:ext cx="6219305" cy="2260129"/>
          </a:xfrm>
          <a:prstGeom prst="rect">
            <a:avLst/>
          </a:prstGeom>
        </p:spPr>
      </p:pic>
      <p:pic>
        <p:nvPicPr>
          <p:cNvPr id="3" name="downward-air-2.mp4" descr="downward-air-2.mp4">
            <a:hlinkClick r:id="" action="ppaction://media"/>
            <a:extLst>
              <a:ext uri="{FF2B5EF4-FFF2-40B4-BE49-F238E27FC236}">
                <a16:creationId xmlns:a16="http://schemas.microsoft.com/office/drawing/2014/main" id="{63F894E3-91A7-844B-9C3B-63ABA7740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3228" y="2953844"/>
            <a:ext cx="2602771" cy="19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Zero-shot Transfer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1601470" cy="461645"/>
            <a:chOff x="1720" y="3086"/>
            <a:chExt cx="252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16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Results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4677800"/>
            <a:ext cx="2607310" cy="461645"/>
            <a:chOff x="1720" y="3086"/>
            <a:chExt cx="4106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3277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Shape-agnostic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287D34C-2A45-1647-A441-82E7250B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62" y="2654300"/>
            <a:ext cx="4546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Vision-based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2118995" cy="461645"/>
            <a:chOff x="1720" y="3086"/>
            <a:chExt cx="3337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250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Constraints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3016019"/>
            <a:ext cx="1601470" cy="461645"/>
            <a:chOff x="1720" y="3086"/>
            <a:chExt cx="2522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16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Results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584BD4B-CEFB-6946-8173-62878AA967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"/>
          <a:stretch/>
        </p:blipFill>
        <p:spPr>
          <a:xfrm>
            <a:off x="1840961" y="3630929"/>
            <a:ext cx="5383927" cy="2436115"/>
          </a:xfrm>
          <a:prstGeom prst="rect">
            <a:avLst/>
          </a:prstGeom>
        </p:spPr>
      </p:pic>
      <p:pic>
        <p:nvPicPr>
          <p:cNvPr id="3" name="vision-3.mp4" descr="vision-3.mp4">
            <a:hlinkClick r:id="" action="ppaction://media"/>
            <a:extLst>
              <a:ext uri="{FF2B5EF4-FFF2-40B4-BE49-F238E27FC236}">
                <a16:creationId xmlns:a16="http://schemas.microsoft.com/office/drawing/2014/main" id="{B3FA580A-F836-1B48-AC14-10571C544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565" y="3635491"/>
            <a:ext cx="2871796" cy="21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2642870" cy="461645"/>
            <a:chOff x="1720" y="3086"/>
            <a:chExt cx="416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333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Highly Dynamic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Comment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1491EF-DCAB-AA45-B3A5-65F99F17A98D}"/>
              </a:ext>
            </a:extLst>
          </p:cNvPr>
          <p:cNvGrpSpPr/>
          <p:nvPr/>
        </p:nvGrpSpPr>
        <p:grpSpPr>
          <a:xfrm>
            <a:off x="1314547" y="3131760"/>
            <a:ext cx="4721225" cy="461645"/>
            <a:chOff x="1720" y="3086"/>
            <a:chExt cx="7435" cy="7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776B4-3CD5-4945-A4A4-2059885F84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711965-FB67-CF4E-BEFB-CEDDB2224DFD}"/>
                </a:ext>
              </a:extLst>
            </p:cNvPr>
            <p:cNvSpPr txBox="1"/>
            <p:nvPr/>
          </p:nvSpPr>
          <p:spPr>
            <a:xfrm>
              <a:off x="2549" y="3086"/>
              <a:ext cx="660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Reduced State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can be obtained?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B7E8530-001F-204B-80F6-56BDCF2A5E53}"/>
              </a:ext>
            </a:extLst>
          </p:cNvPr>
          <p:cNvGrpSpPr/>
          <p:nvPr/>
        </p:nvGrpSpPr>
        <p:grpSpPr>
          <a:xfrm>
            <a:off x="1314547" y="4383455"/>
            <a:ext cx="2749550" cy="461645"/>
            <a:chOff x="1720" y="3086"/>
            <a:chExt cx="4330" cy="72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03BC72-2456-584B-8624-58A6EFD8C7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4CC07C-A797-7445-AEA9-AE35B203B6B3}"/>
                </a:ext>
              </a:extLst>
            </p:cNvPr>
            <p:cNvSpPr txBox="1"/>
            <p:nvPr/>
          </p:nvSpPr>
          <p:spPr>
            <a:xfrm>
              <a:off x="2549" y="3086"/>
              <a:ext cx="350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Shape-agnostic?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97D19FB1-D038-9F4F-B242-E458E279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613410"/>
            <a:ext cx="9290050" cy="1100455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lt"/>
                <a:cs typeface="+mn-lt"/>
                <a:sym typeface="+mn-ea"/>
              </a:rPr>
              <a:t>Comment</a:t>
            </a:r>
            <a:endParaRPr lang="zh-CN" altLang="en-US" dirty="0">
              <a:latin typeface="+mn-lt"/>
              <a:cs typeface="+mn-l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71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4690" y="613410"/>
            <a:ext cx="9290050" cy="1100455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lt"/>
                <a:cs typeface="+mn-lt"/>
                <a:sym typeface="+mn-ea"/>
              </a:rPr>
              <a:t>Authors</a:t>
            </a:r>
            <a:endParaRPr lang="zh-CN" altLang="en-US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</a:t>
            </a:r>
            <a:r>
              <a:rPr lang="en" altLang="zh-CN" dirty="0"/>
              <a:t>Improbable AI Lab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8B92C0-0115-6445-895B-B06807BA74FE}"/>
              </a:ext>
            </a:extLst>
          </p:cNvPr>
          <p:cNvGrpSpPr/>
          <p:nvPr/>
        </p:nvGrpSpPr>
        <p:grpSpPr>
          <a:xfrm>
            <a:off x="1314547" y="2012901"/>
            <a:ext cx="1857375" cy="461645"/>
            <a:chOff x="1720" y="3086"/>
            <a:chExt cx="2925" cy="72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24BA4D3-F1BD-B147-8CCC-03EAED496B8B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93A528D-FAB8-8348-B58C-19903DB3EBD9}"/>
                </a:ext>
              </a:extLst>
            </p:cNvPr>
            <p:cNvSpPr txBox="1"/>
            <p:nvPr/>
          </p:nvSpPr>
          <p:spPr>
            <a:xfrm>
              <a:off x="2549" y="3086"/>
              <a:ext cx="209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Tao Chen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5160385-B4E7-894C-82F9-34763BBF2E9B}"/>
              </a:ext>
            </a:extLst>
          </p:cNvPr>
          <p:cNvGrpSpPr/>
          <p:nvPr/>
        </p:nvGrpSpPr>
        <p:grpSpPr>
          <a:xfrm>
            <a:off x="1314547" y="3184260"/>
            <a:ext cx="1418590" cy="461645"/>
            <a:chOff x="1720" y="3086"/>
            <a:chExt cx="2234" cy="72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C4E88E6-9FF0-7C42-809B-D8EFC03CFC0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A57EC-A1F7-354A-A01B-D1D30DBB3E32}"/>
                </a:ext>
              </a:extLst>
            </p:cNvPr>
            <p:cNvSpPr txBox="1"/>
            <p:nvPr/>
          </p:nvSpPr>
          <p:spPr>
            <a:xfrm>
              <a:off x="2549" y="3086"/>
              <a:ext cx="140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/>
                <a:t>Jie</a:t>
              </a:r>
              <a:r>
                <a:rPr lang="en-US" altLang="zh-CN" sz="2400" dirty="0"/>
                <a:t> Xu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8247172-3C5D-C847-B6AB-2BE1D151738D}"/>
              </a:ext>
            </a:extLst>
          </p:cNvPr>
          <p:cNvSpPr txBox="1"/>
          <p:nvPr/>
        </p:nvSpPr>
        <p:spPr>
          <a:xfrm>
            <a:off x="1998134" y="2440458"/>
            <a:ext cx="6468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/>
              <a:t>Ph.D. student at MIT</a:t>
            </a:r>
          </a:p>
          <a:p>
            <a:r>
              <a:rPr kumimoji="1" lang="en" altLang="zh-CN" sz="2000" dirty="0"/>
              <a:t>intersection of robot learning, manipulation, and navigation.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17D44E-8A0E-C643-BD3F-2471928D415B}"/>
              </a:ext>
            </a:extLst>
          </p:cNvPr>
          <p:cNvSpPr txBox="1"/>
          <p:nvPr/>
        </p:nvSpPr>
        <p:spPr>
          <a:xfrm>
            <a:off x="1998134" y="3718057"/>
            <a:ext cx="6321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/>
              <a:t>Ph.D. student at MIT</a:t>
            </a:r>
          </a:p>
          <a:p>
            <a:r>
              <a:rPr kumimoji="1" lang="en" altLang="zh-CN" sz="2000" dirty="0"/>
              <a:t>intersection of Robotics, Simulation, and Machine Learning</a:t>
            </a:r>
            <a:endParaRPr kumimoji="1" lang="zh-CN" altLang="en-US" sz="20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36D381-A58B-1742-AC4E-B37F95BA3077}"/>
              </a:ext>
            </a:extLst>
          </p:cNvPr>
          <p:cNvGrpSpPr/>
          <p:nvPr/>
        </p:nvGrpSpPr>
        <p:grpSpPr>
          <a:xfrm>
            <a:off x="1314547" y="4501340"/>
            <a:ext cx="2486660" cy="461645"/>
            <a:chOff x="1720" y="3086"/>
            <a:chExt cx="3916" cy="72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AC31B23-4595-EB40-A691-313755A3068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8F76D9-00F2-9E43-85A2-8AE50404FC21}"/>
                </a:ext>
              </a:extLst>
            </p:cNvPr>
            <p:cNvSpPr txBox="1"/>
            <p:nvPr/>
          </p:nvSpPr>
          <p:spPr>
            <a:xfrm>
              <a:off x="2549" y="3086"/>
              <a:ext cx="3087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Pulkit Agrawal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F4483FE-AB6C-3145-B8C9-A5D0304FCFF3}"/>
              </a:ext>
            </a:extLst>
          </p:cNvPr>
          <p:cNvSpPr txBox="1"/>
          <p:nvPr/>
        </p:nvSpPr>
        <p:spPr>
          <a:xfrm>
            <a:off x="1998134" y="5038382"/>
            <a:ext cx="925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/>
              <a:t>Assistant Professor at MIT</a:t>
            </a:r>
          </a:p>
          <a:p>
            <a:r>
              <a:rPr lang="en" altLang="zh-CN" sz="2000" dirty="0"/>
              <a:t>build machines that can automatically and continuously learn about their environment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612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4690" y="613410"/>
            <a:ext cx="9290050" cy="1100455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lt"/>
                <a:cs typeface="+mn-lt"/>
                <a:sym typeface="+mn-ea"/>
              </a:rPr>
              <a:t>Overview</a:t>
            </a:r>
            <a:endParaRPr lang="zh-CN" altLang="en-US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Overview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66E354E-71B7-F54A-BB7A-44223A8E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77" y="2870951"/>
            <a:ext cx="9711267" cy="333229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8B92C0-0115-6445-895B-B06807BA74FE}"/>
              </a:ext>
            </a:extLst>
          </p:cNvPr>
          <p:cNvGrpSpPr/>
          <p:nvPr/>
        </p:nvGrpSpPr>
        <p:grpSpPr>
          <a:xfrm>
            <a:off x="1314547" y="2012901"/>
            <a:ext cx="8985885" cy="461645"/>
            <a:chOff x="1720" y="3086"/>
            <a:chExt cx="14151" cy="72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24BA4D3-F1BD-B147-8CCC-03EAED496B8B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93A528D-FAB8-8348-B58C-19903DB3EBD9}"/>
                </a:ext>
              </a:extLst>
            </p:cNvPr>
            <p:cNvSpPr txBox="1"/>
            <p:nvPr/>
          </p:nvSpPr>
          <p:spPr>
            <a:xfrm>
              <a:off x="2549" y="3086"/>
              <a:ext cx="1332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 model-free framework that learns to reorient objects of all kinds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Contributions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5146040" cy="461645"/>
            <a:chOff x="1720" y="3086"/>
            <a:chExt cx="8104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727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Hand facing upward and downward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Overview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1491EF-DCAB-AA45-B3A5-65F99F17A98D}"/>
              </a:ext>
            </a:extLst>
          </p:cNvPr>
          <p:cNvGrpSpPr/>
          <p:nvPr/>
        </p:nvGrpSpPr>
        <p:grpSpPr>
          <a:xfrm>
            <a:off x="1314547" y="2848661"/>
            <a:ext cx="4926330" cy="461645"/>
            <a:chOff x="1720" y="3086"/>
            <a:chExt cx="7758" cy="7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776B4-3CD5-4945-A4A4-2059885F84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711965-FB67-CF4E-BEFB-CEDDB2224DFD}"/>
                </a:ext>
              </a:extLst>
            </p:cNvPr>
            <p:cNvSpPr txBox="1"/>
            <p:nvPr/>
          </p:nvSpPr>
          <p:spPr>
            <a:xfrm>
              <a:off x="2549" y="3086"/>
              <a:ext cx="6929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Zero-shot transfer on new objects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B7E8530-001F-204B-80F6-56BDCF2A5E53}"/>
              </a:ext>
            </a:extLst>
          </p:cNvPr>
          <p:cNvGrpSpPr/>
          <p:nvPr/>
        </p:nvGrpSpPr>
        <p:grpSpPr>
          <a:xfrm>
            <a:off x="1314547" y="3738814"/>
            <a:ext cx="4276725" cy="461645"/>
            <a:chOff x="1720" y="3086"/>
            <a:chExt cx="6735" cy="72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03BC72-2456-584B-8624-58A6EFD8C7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4CC07C-A797-7445-AEA9-AE35B203B6B3}"/>
                </a:ext>
              </a:extLst>
            </p:cNvPr>
            <p:cNvSpPr txBox="1"/>
            <p:nvPr/>
          </p:nvSpPr>
          <p:spPr>
            <a:xfrm>
              <a:off x="2549" y="3086"/>
              <a:ext cx="590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Try vision-based observation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F20BAEE-B630-3047-9E36-12824A159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7" y="4383455"/>
            <a:ext cx="9100961" cy="16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3879215" cy="461645"/>
            <a:chOff x="1720" y="3086"/>
            <a:chExt cx="6109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528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Teacher-student Learning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1491EF-DCAB-AA45-B3A5-65F99F17A98D}"/>
              </a:ext>
            </a:extLst>
          </p:cNvPr>
          <p:cNvGrpSpPr/>
          <p:nvPr/>
        </p:nvGrpSpPr>
        <p:grpSpPr>
          <a:xfrm>
            <a:off x="1314547" y="3131760"/>
            <a:ext cx="3049905" cy="461645"/>
            <a:chOff x="1720" y="3086"/>
            <a:chExt cx="4803" cy="7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776B4-3CD5-4945-A4A4-2059885F84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711965-FB67-CF4E-BEFB-CEDDB2224DFD}"/>
                </a:ext>
              </a:extLst>
            </p:cNvPr>
            <p:cNvSpPr txBox="1"/>
            <p:nvPr/>
          </p:nvSpPr>
          <p:spPr>
            <a:xfrm>
              <a:off x="2549" y="3086"/>
              <a:ext cx="397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Gravity Curriculum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B7E8530-001F-204B-80F6-56BDCF2A5E53}"/>
              </a:ext>
            </a:extLst>
          </p:cNvPr>
          <p:cNvGrpSpPr/>
          <p:nvPr/>
        </p:nvGrpSpPr>
        <p:grpSpPr>
          <a:xfrm>
            <a:off x="1314547" y="4383455"/>
            <a:ext cx="3145155" cy="461645"/>
            <a:chOff x="1720" y="3086"/>
            <a:chExt cx="4953" cy="72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03BC72-2456-584B-8624-58A6EFD8C7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4CC07C-A797-7445-AEA9-AE35B203B6B3}"/>
                </a:ext>
              </a:extLst>
            </p:cNvPr>
            <p:cNvSpPr txBox="1"/>
            <p:nvPr/>
          </p:nvSpPr>
          <p:spPr>
            <a:xfrm>
              <a:off x="2549" y="3086"/>
              <a:ext cx="412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Stable initialization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97D19FB1-D038-9F4F-B242-E458E279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613410"/>
            <a:ext cx="9290050" cy="1100455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latin typeface="+mn-lt"/>
                <a:cs typeface="+mn-lt"/>
                <a:sym typeface="+mn-ea"/>
              </a:rPr>
              <a:t>Method</a:t>
            </a:r>
            <a:endParaRPr lang="zh-CN" altLang="en-US" dirty="0">
              <a:latin typeface="+mn-lt"/>
              <a:cs typeface="+mn-l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858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Teacher Policy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2748915" cy="461645"/>
            <a:chOff x="1720" y="3086"/>
            <a:chExt cx="4329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350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Full Observation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1491EF-DCAB-AA45-B3A5-65F99F17A98D}"/>
              </a:ext>
            </a:extLst>
          </p:cNvPr>
          <p:cNvGrpSpPr/>
          <p:nvPr/>
        </p:nvGrpSpPr>
        <p:grpSpPr>
          <a:xfrm>
            <a:off x="1314547" y="3504231"/>
            <a:ext cx="3672205" cy="461645"/>
            <a:chOff x="1720" y="3086"/>
            <a:chExt cx="5783" cy="7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776B4-3CD5-4945-A4A4-2059885F8411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711965-FB67-CF4E-BEFB-CEDDB2224DFD}"/>
                </a:ext>
              </a:extLst>
            </p:cNvPr>
            <p:cNvSpPr txBox="1"/>
            <p:nvPr/>
          </p:nvSpPr>
          <p:spPr>
            <a:xfrm>
              <a:off x="2549" y="3086"/>
              <a:ext cx="495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Dynamic randomization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2743134"/>
            <a:ext cx="2233930" cy="461645"/>
            <a:chOff x="1720" y="3086"/>
            <a:chExt cx="3518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2689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MLP or RNN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E60F270-F69D-E64C-89D7-889536D6A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62" y="4132952"/>
            <a:ext cx="8251534" cy="20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Teacher Policy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2814320" cy="461645"/>
            <a:chOff x="1720" y="3086"/>
            <a:chExt cx="4432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360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Reward Function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D1F106-9E5A-1F44-81FD-1922D24F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62" y="2581275"/>
            <a:ext cx="7099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2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Student Policy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3389630" cy="461645"/>
            <a:chOff x="1720" y="3086"/>
            <a:chExt cx="5338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4509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Reduced Observation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D99FB2-1AE3-014D-A6EB-41E2D2BA5A93}"/>
              </a:ext>
            </a:extLst>
          </p:cNvPr>
          <p:cNvSpPr txBox="1"/>
          <p:nvPr/>
        </p:nvSpPr>
        <p:spPr>
          <a:xfrm>
            <a:off x="2088444" y="2505224"/>
            <a:ext cx="458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Which can be obtained when in real world</a:t>
            </a:r>
            <a:endParaRPr kumimoji="1" lang="zh-CN" altLang="en-US" sz="20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3071731"/>
            <a:ext cx="3216910" cy="461645"/>
            <a:chOff x="1720" y="3086"/>
            <a:chExt cx="5066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0DFF69-F05C-7648-BFCE-5F3490848804}"/>
                </a:ext>
              </a:extLst>
            </p:cNvPr>
            <p:cNvSpPr txBox="1"/>
            <p:nvPr/>
          </p:nvSpPr>
          <p:spPr>
            <a:xfrm>
              <a:off x="2549" y="3086"/>
              <a:ext cx="4237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Vision or Non-vision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4393598-B7AE-8F4A-B033-B6A0D5EE1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62" y="3533376"/>
            <a:ext cx="5698296" cy="28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20" y="694055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Gravity Curriculum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FE0BB2-3F3D-C549-BD01-07D0B1B75CAD}"/>
              </a:ext>
            </a:extLst>
          </p:cNvPr>
          <p:cNvGrpSpPr/>
          <p:nvPr/>
        </p:nvGrpSpPr>
        <p:grpSpPr>
          <a:xfrm>
            <a:off x="1314547" y="2012901"/>
            <a:ext cx="4821555" cy="461645"/>
            <a:chOff x="1720" y="3086"/>
            <a:chExt cx="7593" cy="7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CA3D0-F7F9-0146-862E-FCF0D58854E0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A4CCEF-E43C-FA41-B619-23036B3B5272}"/>
                </a:ext>
              </a:extLst>
            </p:cNvPr>
            <p:cNvSpPr txBox="1"/>
            <p:nvPr/>
          </p:nvSpPr>
          <p:spPr>
            <a:xfrm>
              <a:off x="2549" y="3086"/>
              <a:ext cx="6764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Hand facing downward and in air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D7162B-3AC7-DA4C-BDDD-7C8D79A0F8E3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cs typeface="+mn-lt"/>
                <a:sym typeface="+mn-ea"/>
              </a:rPr>
              <a:t>    Method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C4328D7-8173-C44D-B4C7-51B0EBE24965}"/>
              </a:ext>
            </a:extLst>
          </p:cNvPr>
          <p:cNvGrpSpPr/>
          <p:nvPr/>
        </p:nvGrpSpPr>
        <p:grpSpPr>
          <a:xfrm>
            <a:off x="1314547" y="2846318"/>
            <a:ext cx="3360420" cy="461645"/>
            <a:chOff x="1720" y="3086"/>
            <a:chExt cx="5292" cy="7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27C5D0-72BC-8A44-8294-0C8A75ED1516}"/>
                </a:ext>
              </a:extLst>
            </p:cNvPr>
            <p:cNvSpPr/>
            <p:nvPr/>
          </p:nvSpPr>
          <p:spPr>
            <a:xfrm>
              <a:off x="1720" y="3280"/>
              <a:ext cx="356" cy="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50DFF69-F05C-7648-BFCE-5F3490848804}"/>
                    </a:ext>
                  </a:extLst>
                </p:cNvPr>
                <p:cNvSpPr txBox="1"/>
                <p:nvPr/>
              </p:nvSpPr>
              <p:spPr>
                <a:xfrm>
                  <a:off x="2549" y="3086"/>
                  <a:ext cx="4463" cy="7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/>
                    <a:t>Gradually decrease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endParaRPr lang="en-US" altLang="zh-CN" sz="2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50DFF69-F05C-7648-BFCE-5F3490848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" y="3086"/>
                  <a:ext cx="4463" cy="727"/>
                </a:xfrm>
                <a:prstGeom prst="rect">
                  <a:avLst/>
                </a:prstGeom>
                <a:blipFill>
                  <a:blip r:embed="rId5"/>
                  <a:stretch>
                    <a:fillRect l="-3111" t="-7895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video.mp4" descr="video.mp4">
            <a:hlinkClick r:id="" action="ppaction://media"/>
            <a:extLst>
              <a:ext uri="{FF2B5EF4-FFF2-40B4-BE49-F238E27FC236}">
                <a16:creationId xmlns:a16="http://schemas.microsoft.com/office/drawing/2014/main" id="{1FCF220A-B950-844B-8B18-857FBA691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0962" y="3359975"/>
            <a:ext cx="4017971" cy="30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437</Words>
  <Application>Microsoft Macintosh PowerPoint</Application>
  <PresentationFormat>宽屏</PresentationFormat>
  <Paragraphs>117</Paragraphs>
  <Slides>17</Slides>
  <Notes>15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Cambria Math</vt:lpstr>
      <vt:lpstr>Office 主题</vt:lpstr>
      <vt:lpstr>A System for General In-Hand Object Re-Orientation </vt:lpstr>
      <vt:lpstr>Authors</vt:lpstr>
      <vt:lpstr>Overview</vt:lpstr>
      <vt:lpstr>Contributions</vt:lpstr>
      <vt:lpstr>Method</vt:lpstr>
      <vt:lpstr>Teacher Policy</vt:lpstr>
      <vt:lpstr>Teacher Policy</vt:lpstr>
      <vt:lpstr>Student Policy</vt:lpstr>
      <vt:lpstr>Gravity Curriculum</vt:lpstr>
      <vt:lpstr>Stable Initialization</vt:lpstr>
      <vt:lpstr>Experiments</vt:lpstr>
      <vt:lpstr>Facing upward</vt:lpstr>
      <vt:lpstr>Facing downward with table</vt:lpstr>
      <vt:lpstr>Facing downward without table</vt:lpstr>
      <vt:lpstr>Zero-shot Transfer</vt:lpstr>
      <vt:lpstr>Vision-based</vt:lpstr>
      <vt:lpstr>Comment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tritium</dc:creator>
  <cp:lastModifiedBy>宁 川若</cp:lastModifiedBy>
  <cp:revision>254</cp:revision>
  <dcterms:created xsi:type="dcterms:W3CDTF">2021-09-25T06:11:37Z</dcterms:created>
  <dcterms:modified xsi:type="dcterms:W3CDTF">2022-03-09T13:22:25Z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